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12"/>
  </p:notesMasterIdLst>
  <p:handoutMasterIdLst>
    <p:handoutMasterId r:id="rId13"/>
  </p:handoutMasterIdLst>
  <p:sldIdLst>
    <p:sldId id="3173" r:id="rId2"/>
    <p:sldId id="3843" r:id="rId3"/>
    <p:sldId id="3262" r:id="rId4"/>
    <p:sldId id="3267" r:id="rId5"/>
    <p:sldId id="2848" r:id="rId6"/>
    <p:sldId id="3271" r:id="rId7"/>
    <p:sldId id="3853" r:id="rId8"/>
    <p:sldId id="3850" r:id="rId9"/>
    <p:sldId id="3848" r:id="rId10"/>
    <p:sldId id="385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Lato Light" panose="020F0302020204030203" charset="0"/>
      <p:regular r:id="rId22"/>
      <p:italic r:id="rId23"/>
    </p:embeddedFont>
    <p:embeddedFont>
      <p:font typeface="Lato Regular" panose="020B0604020202020204" charset="0"/>
      <p:regular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Light" panose="020B0604020202020204" charset="0"/>
      <p:regular r:id="rId29"/>
      <p:italic r:id="rId30"/>
    </p:embeddedFont>
    <p:embeddedFont>
      <p:font typeface="Poppins" panose="020B0604020202020204" charset="0"/>
      <p:regular r:id="rId31"/>
      <p:bold r:id="rId32"/>
      <p:italic r:id="rId33"/>
      <p:boldItalic r:id="rId34"/>
    </p:embeddedFont>
    <p:embeddedFont>
      <p:font typeface="Poppins Bold" panose="020B0604020202020204" charset="0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AEC9EF"/>
    <a:srgbClr val="6C9AE5"/>
    <a:srgbClr val="82A9E8"/>
    <a:srgbClr val="98B9EB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 varScale="1">
        <p:scale>
          <a:sx n="141" d="100"/>
          <a:sy n="141" d="100"/>
        </p:scale>
        <p:origin x="534" y="1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0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0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6C9AE5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2A9E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98B9EB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EC9E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7" r:id="rId14"/>
    <p:sldLayoutId id="2147484058" r:id="rId15"/>
    <p:sldLayoutId id="2147484060" r:id="rId16"/>
    <p:sldLayoutId id="2147484061" r:id="rId17"/>
    <p:sldLayoutId id="2147484062" r:id="rId18"/>
    <p:sldLayoutId id="2147484011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1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7" r:id="rId40"/>
    <p:sldLayoutId id="2147484039" r:id="rId41"/>
    <p:sldLayoutId id="2147484041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6C9AE5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333223" y="3352813"/>
            <a:ext cx="3932787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brief look at how</a:t>
            </a:r>
            <a:b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Melbourne recovers after a covid lockdown</a:t>
            </a:r>
            <a:endParaRPr lang="pl-PL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82A9E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6C9AE5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6C9AE5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6C9AE5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6C9AE5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82A9E8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6C9AE5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98B9EB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EC9EF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EC9EF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3E37C77-19F4-4733-9B49-398F51D0AC0E}"/>
              </a:ext>
            </a:extLst>
          </p:cNvPr>
          <p:cNvSpPr/>
          <p:nvPr/>
        </p:nvSpPr>
        <p:spPr>
          <a:xfrm>
            <a:off x="159017" y="192967"/>
            <a:ext cx="30380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Swirling Hurricane</a:t>
            </a:r>
          </a:p>
        </p:txBody>
      </p:sp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EC9EF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ETL Developer at eStore logistics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Dillon Wright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75890" y="2180267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Fred Bio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90084" y="1947476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Fred Chan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3707644" y="3748539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bio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3707644" y="3519002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Milianda 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The Swirling Hurricane </a:t>
            </a:r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6" name="Picture Placeholder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BAA7A3C-1A45-4958-92EA-5372489CF4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8" r="88"/>
          <a:stretch>
            <a:fillRect/>
          </a:stretch>
        </p:blipFill>
        <p:spPr/>
      </p:pic>
      <p:pic>
        <p:nvPicPr>
          <p:cNvPr id="24" name="Picture Placeholder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189AC1C-8770-48CC-B356-7A89E05363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2572" b="12572"/>
          <a:stretch/>
        </p:blipFill>
        <p:spPr>
          <a:xfrm>
            <a:off x="2612977" y="3288631"/>
            <a:ext cx="895973" cy="895739"/>
          </a:xfrm>
        </p:spPr>
      </p:pic>
      <p:pic>
        <p:nvPicPr>
          <p:cNvPr id="29" name="Picture Placeholder 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025A5A4-B027-4296-A089-74B209982B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89" b="89"/>
          <a:stretch/>
        </p:blipFill>
        <p:spPr>
          <a:xfrm>
            <a:off x="4655523" y="1771576"/>
            <a:ext cx="896938" cy="895350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Presentation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look at our initial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6568524" y="2309929"/>
            <a:ext cx="1918420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show how we went about our analysis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6644724" y="2083393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  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1" y="2270524"/>
            <a:ext cx="1976169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discuss the hypothesis we came arrived at.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1" y="3748917"/>
            <a:ext cx="191842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take a deep dive into the charts we produced.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1256888" y="3633183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we go over the datasets.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1333088" y="3406647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 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we present our findings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715771" y="3451453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6029534" y="2098836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854180" y="3577825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6165817" y="2249608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334765" y="-77936"/>
            <a:ext cx="9478765" cy="5553075"/>
          </a:xfrm>
          <a:prstGeom prst="rect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69982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do an analysis on something highly topical and there is nothing more topical then covid-19 right now.</a:t>
            </a: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impact covid 19 has on our CBD based businesses especially retail that have already been doing it tough due to increased competition in the online space.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  <p:pic>
        <p:nvPicPr>
          <p:cNvPr id="4098" name="Picture 2" descr="A picture containing outdoor, water, sky, river&#10;&#10;Description automatically generated">
            <a:extLst>
              <a:ext uri="{FF2B5EF4-FFF2-40B4-BE49-F238E27FC236}">
                <a16:creationId xmlns:a16="http://schemas.microsoft.com/office/drawing/2014/main" id="{7C7BC4D3-BBEB-4D53-A240-27BD51D8CC6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 r="35556"/>
          <a:stretch>
            <a:fillRect/>
          </a:stretch>
        </p:blipFill>
        <p:spPr bwMode="auto">
          <a:xfrm>
            <a:off x="3579145" y="45103"/>
            <a:ext cx="2642448" cy="5143500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3080482"/>
            <a:chOff x="15478243" y="4033537"/>
            <a:chExt cx="7109141" cy="82146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AEC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436385"/>
              <a:ext cx="1658352" cy="1658350"/>
              <a:chOff x="16901492" y="7618072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618072"/>
                <a:ext cx="1314837" cy="1314837"/>
              </a:xfrm>
              <a:prstGeom prst="ellipse">
                <a:avLst/>
              </a:prstGeom>
              <a:solidFill>
                <a:srgbClr val="82A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98B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is the extent of the covid 19 pandemic lockdowns?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Melbourne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040296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did they effect overall car space availability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Car Spaces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79749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long will it take for people to return after a lockdown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Pedestrians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3648833" y="1942560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992780" y="2303503"/>
            <a:ext cx="709994" cy="709990"/>
          </a:xfrm>
          <a:prstGeom prst="ellipse">
            <a:avLst/>
          </a:prstGeom>
          <a:solidFill>
            <a:srgbClr val="98B9E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853496" y="1942560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6120051" y="2303502"/>
            <a:ext cx="709994" cy="709990"/>
          </a:xfrm>
          <a:prstGeom prst="ellipse">
            <a:avLst/>
          </a:prstGeom>
          <a:solidFill>
            <a:srgbClr val="82A9E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1252822" y="1938247"/>
            <a:ext cx="1591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Null hypothesis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672254" y="2336560"/>
            <a:ext cx="709994" cy="709990"/>
          </a:xfrm>
          <a:prstGeom prst="ellipse">
            <a:avLst/>
          </a:prstGeom>
          <a:solidFill>
            <a:srgbClr val="AEC9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893889" y="2571750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995681" y="3101750"/>
            <a:ext cx="207328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 there is no change in Melbourne CDB foot traffic 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3406987" y="3101750"/>
            <a:ext cx="214037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increases, Melbourne CDB foot traffic &amp; vehicle decreases.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5674330" y="310175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covid lockdown stage level is lowered the CBD foot traffic increase with a lag 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Hypothesis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20" name="Graphic 19" descr="Help outline">
            <a:extLst>
              <a:ext uri="{FF2B5EF4-FFF2-40B4-BE49-F238E27FC236}">
                <a16:creationId xmlns:a16="http://schemas.microsoft.com/office/drawing/2014/main" id="{4E1EE4D0-5858-4C3D-8B91-C0B291F8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4614" y="2456543"/>
            <a:ext cx="426326" cy="426326"/>
          </a:xfrm>
          <a:prstGeom prst="rect">
            <a:avLst/>
          </a:prstGeom>
        </p:spPr>
      </p:pic>
      <p:pic>
        <p:nvPicPr>
          <p:cNvPr id="58" name="Graphic 57" descr="Help outline">
            <a:extLst>
              <a:ext uri="{FF2B5EF4-FFF2-40B4-BE49-F238E27FC236}">
                <a16:creationId xmlns:a16="http://schemas.microsoft.com/office/drawing/2014/main" id="{1247DE76-01EA-44A4-8F67-BFAEBD94D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763" y="2447199"/>
            <a:ext cx="426326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5600858" y="-1187785"/>
            <a:ext cx="11921033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531914" y="1012156"/>
            <a:ext cx="6295605" cy="177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 created a GitHub repo so that we could all work collaboratively as a team in one shared space.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decided which data sets we would like to looks at and acquired them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created individual datasets cleansing branches within our GitHub repo.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after completing these we merged the repos into main.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merged the data into a summary Frame.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Sixth we Did our analysis and created Graphs.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Summarised our findings.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33773" cy="1424904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02945" y="3364718"/>
            <a:ext cx="3221747" cy="131904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2"/>
            <a:ext cx="3221747" cy="1138307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a data source that gave us Daily Covid numbers for metropolitan Melbourne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couldn’t find a good data source that suited our needs, so we made one manually by looking at the covid lockdown government communications.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6938180" y="1533663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Lockdown Dates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Summary</a:t>
            </a:r>
          </a:p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682652" y="3762436"/>
            <a:ext cx="2529130" cy="75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Melbourne has at some pedestrian crossings got a pedestrian crossing sensor that collects pedestrian data.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21963" y="3505941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Pedestrian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656792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We found some data on how many car spaces were occupied during the pandemic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6468501" y="3845641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Car Space Occupancy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really gave us a reference point to be able to see the impact of the lockdown dates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67390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Chart showed us that there was a significant and lasting impact to pedestrians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23961" y="3578008"/>
            <a:ext cx="2080973" cy="474453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82A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12728" y="3686192"/>
            <a:ext cx="11884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Covid Cases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688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Pedestrian count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5382761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–Three most impactful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3" name="Picture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EE16966-DB9C-469B-BE2E-4FFB8438EB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2417" r="12417"/>
          <a:stretch>
            <a:fillRect/>
          </a:stretch>
        </p:blipFill>
        <p:spPr>
          <a:xfrm>
            <a:off x="5914676" y="1265912"/>
            <a:ext cx="2513013" cy="2228850"/>
          </a:xfrm>
        </p:spPr>
      </p:pic>
      <p:pic>
        <p:nvPicPr>
          <p:cNvPr id="11" name="Picture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4B9B8B3D-3AF4-40CE-AF07-4D8225AC58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2417" r="12417"/>
          <a:stretch>
            <a:fillRect/>
          </a:stretch>
        </p:blipFill>
        <p:spPr>
          <a:xfrm>
            <a:off x="531915" y="1263795"/>
            <a:ext cx="2512986" cy="2228850"/>
          </a:xfrm>
        </p:spPr>
      </p:pic>
      <p:pic>
        <p:nvPicPr>
          <p:cNvPr id="20" name="Picture Placeholder 19" descr="Chart, line chart&#10;&#10;Description automatically generated">
            <a:extLst>
              <a:ext uri="{FF2B5EF4-FFF2-40B4-BE49-F238E27FC236}">
                <a16:creationId xmlns:a16="http://schemas.microsoft.com/office/drawing/2014/main" id="{C0B08306-483B-4CD3-85EA-F1166FFD1B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2441" r="12441"/>
          <a:stretch>
            <a:fillRect/>
          </a:stretch>
        </p:blipFill>
        <p:spPr>
          <a:xfrm>
            <a:off x="3223295" y="1263795"/>
            <a:ext cx="2512986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1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Likewise,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Overall findings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2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 3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AEC9EF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AEC9E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AEC9E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AEC9EF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AEC9EF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AEC9EF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6C9AE5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6C9AE5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6C9AE5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6C9AE5"/>
      </a:dk1>
      <a:lt1>
        <a:srgbClr val="FCFCFC"/>
      </a:lt1>
      <a:dk2>
        <a:srgbClr val="6C9AE5"/>
      </a:dk2>
      <a:lt2>
        <a:srgbClr val="FCFCFC"/>
      </a:lt2>
      <a:accent1>
        <a:srgbClr val="6C9AE5"/>
      </a:accent1>
      <a:accent2>
        <a:srgbClr val="82A9E8"/>
      </a:accent2>
      <a:accent3>
        <a:srgbClr val="98B9EB"/>
      </a:accent3>
      <a:accent4>
        <a:srgbClr val="AEC9EF"/>
      </a:accent4>
      <a:accent5>
        <a:srgbClr val="FCFCFC"/>
      </a:accent5>
      <a:accent6>
        <a:srgbClr val="FCFCFC"/>
      </a:accent6>
      <a:hlink>
        <a:srgbClr val="AEC9EF"/>
      </a:hlink>
      <a:folHlink>
        <a:srgbClr val="98B9EB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82279</TotalTime>
  <Words>575</Words>
  <Application>Microsoft Office PowerPoint</Application>
  <PresentationFormat>On-screen Show (16:9)</PresentationFormat>
  <Paragraphs>89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Poppins</vt:lpstr>
      <vt:lpstr>Lato</vt:lpstr>
      <vt:lpstr>Arial</vt:lpstr>
      <vt:lpstr>Roboto Light</vt:lpstr>
      <vt:lpstr>Lato Regular</vt:lpstr>
      <vt:lpstr>Lato Light</vt:lpstr>
      <vt:lpstr>Montserrat Light</vt:lpstr>
      <vt:lpstr>Montserrat</vt:lpstr>
      <vt:lpstr>Gill Sans</vt:lpstr>
      <vt:lpstr>Poppins Bold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Dillon Wright</cp:lastModifiedBy>
  <cp:revision>14753</cp:revision>
  <dcterms:created xsi:type="dcterms:W3CDTF">2014-11-12T21:47:38Z</dcterms:created>
  <dcterms:modified xsi:type="dcterms:W3CDTF">2021-06-27T06:38:05Z</dcterms:modified>
  <cp:category/>
</cp:coreProperties>
</file>